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ABE3-0900-6EA0-F6B8-A6BF49119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058B9-C63F-F77B-AEEB-BC7AB6AD3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13D1E-A08D-7AC5-7336-9CC35C0B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DD344-FFC3-3690-4833-303470BD4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60D2-26D0-3024-6406-ECE33BBE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3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8CC0-4289-30EE-DD45-1ECE361D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B1BC7-51C8-F47D-6C6E-69A5C36A7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7857-2E6A-054D-B273-D176492C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77EA-66E1-E663-026D-4975DF07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5A5E5-387A-82B4-3757-E951CB52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AE5FE-ED86-0B0E-93E4-BA75DCF6C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36967-ED6E-33AA-3BF7-EA69B4EA6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F2BA7-2C91-B27E-455D-61CFC054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CEB78-ACF1-7EF3-6623-48A108E3F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17400-34D5-A116-EE3C-3D7AD596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5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1E33-9197-2FBB-EC85-1145414F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8941C-BDF9-6550-7555-0038ECBAB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E245D-26DD-532E-2FC8-D78B242F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9592F-4A1B-AE5F-1AD9-BC7212AF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10841-6C1E-6365-BBD6-DF488C4C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7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48D4-2457-7B5D-090B-F9406393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CF84C-BC7F-1857-DF03-199DDB128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93669-AC85-F01D-74C0-0DFD14A4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CB930-F064-3717-B7CF-1A28D557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A6397-125C-42F1-37CB-D8662B89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14A6-50F4-4D45-A046-16FB3B9A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30F15-ADEA-7F0F-03F7-0195C5627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FA34-8598-80C4-3085-E2B29F625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38E62-E0E1-49FC-B111-C77F93710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81FD3-7736-AE81-A727-11B5F96C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E75E9-2FAF-6946-703C-FED8B80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0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35BF-E629-1ACB-B468-570D1398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DD2C7-96BB-B65A-A2D0-138A67E74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A6D59-1A97-1B69-6412-16202F8B1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81773-62B0-BFDF-98E3-4BFEB6E03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C5F9F-4C1E-46DF-A44B-AB368841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5A4356-CD83-D870-3D89-BA0DC3B2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8C88C2-A288-8FF8-407A-4A4533E9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F8779-D0BE-CD90-ACB5-590002A0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0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DC4C-8189-3166-C721-E1B40B6B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C36A4-AFC2-53EF-C31A-DFFC186F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2E058-82B4-3C31-D3A7-9FF3807AB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27A7B-26B6-BFF6-2E09-250DEE2E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5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C65EF-1D73-81BE-97A5-FA9F748E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F5243-C81D-541C-2192-F949C1DC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18DC6-814A-A4FB-CE95-84CD0355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06B3-571B-DA4D-66B9-41490446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F9C7-2571-1F68-7267-20528D243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55EAC-A27B-1407-5D6C-954BEEEC5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F8E2A-17F5-F838-A619-08F2365AF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3C81A-E6EB-7419-F273-0985FC3F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C1DF-57D6-96D1-3384-CB24EF19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9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68C8-11B2-CE8E-C6EC-F1602595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73D75-B1F1-9662-6EC2-AC4AF65C1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E3CCD-D51C-CADF-45A3-F90DE7166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87FAF-1B31-DC37-94D5-661BA211F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470B5-4753-476B-FF17-464FC26F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73C93-0109-FF5A-215C-D91CE41F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5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CC423-80AA-2F02-CDC4-993D1637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1F459-384F-39BF-E9A0-909365843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ADC08-FC8F-B0F3-D7A5-72995B0C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86E2E-324B-441F-8A1D-9815EC944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5609-118F-41D0-13F1-A70A83B2F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45FB2-9FFD-C74B-1627-E76704F9A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22CD6-93F0-48D5-BF43-D0914FA2D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B7FA-EB93-AD04-355D-D4BB5E374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279776" cy="95502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Method Setup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AC53AFB-E1E3-73E9-B538-9A06A899026B}"/>
              </a:ext>
            </a:extLst>
          </p:cNvPr>
          <p:cNvGrpSpPr/>
          <p:nvPr/>
        </p:nvGrpSpPr>
        <p:grpSpPr>
          <a:xfrm>
            <a:off x="7216584" y="169699"/>
            <a:ext cx="4890251" cy="6237967"/>
            <a:chOff x="6974537" y="-9595"/>
            <a:chExt cx="4890251" cy="6237967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75A62FA-2B3A-DF76-B628-4C40FA3CB046}"/>
                </a:ext>
              </a:extLst>
            </p:cNvPr>
            <p:cNvGrpSpPr/>
            <p:nvPr/>
          </p:nvGrpSpPr>
          <p:grpSpPr>
            <a:xfrm>
              <a:off x="8311402" y="1929026"/>
              <a:ext cx="1271867" cy="465520"/>
              <a:chOff x="8311402" y="1929026"/>
              <a:chExt cx="1271867" cy="465520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B32EC31-9D4A-1FD1-7B6D-BD4F8FE5C7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4432" y="2160494"/>
                <a:ext cx="518837" cy="23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4CB943A-D6F2-94C0-D424-4E8A4193E812}"/>
                  </a:ext>
                </a:extLst>
              </p:cNvPr>
              <p:cNvSpPr txBox="1"/>
              <p:nvPr/>
            </p:nvSpPr>
            <p:spPr>
              <a:xfrm>
                <a:off x="8311402" y="1929026"/>
                <a:ext cx="858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Heater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6385C9-E4F9-9141-A4BD-B44A1DB526D3}"/>
                </a:ext>
              </a:extLst>
            </p:cNvPr>
            <p:cNvGrpSpPr/>
            <p:nvPr/>
          </p:nvGrpSpPr>
          <p:grpSpPr>
            <a:xfrm>
              <a:off x="6974537" y="-9595"/>
              <a:ext cx="4890251" cy="6237967"/>
              <a:chOff x="6974537" y="-9595"/>
              <a:chExt cx="4890251" cy="623796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3FB77F6-C3EC-0D5B-7AAF-83AA5526CF4F}"/>
                  </a:ext>
                </a:extLst>
              </p:cNvPr>
              <p:cNvSpPr/>
              <p:nvPr/>
            </p:nvSpPr>
            <p:spPr>
              <a:xfrm>
                <a:off x="6974537" y="4499004"/>
                <a:ext cx="1972235" cy="1729368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Vacu</a:t>
                </a:r>
                <a:r>
                  <a:rPr lang="en-US" altLang="zh-CN" sz="3600" dirty="0"/>
                  <a:t>u</a:t>
                </a:r>
                <a:r>
                  <a:rPr lang="en-US" sz="3600" dirty="0"/>
                  <a:t>m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9D01E95-5C03-35FD-5462-09FE26C7987E}"/>
                  </a:ext>
                </a:extLst>
              </p:cNvPr>
              <p:cNvGrpSpPr/>
              <p:nvPr/>
            </p:nvGrpSpPr>
            <p:grpSpPr>
              <a:xfrm>
                <a:off x="8446990" y="-9595"/>
                <a:ext cx="3417798" cy="5720993"/>
                <a:chOff x="8446990" y="-9595"/>
                <a:chExt cx="3417798" cy="572099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96282EF-A2CD-75E3-C90E-6BCF23308F2C}"/>
                    </a:ext>
                  </a:extLst>
                </p:cNvPr>
                <p:cNvGrpSpPr/>
                <p:nvPr/>
              </p:nvGrpSpPr>
              <p:grpSpPr>
                <a:xfrm>
                  <a:off x="8931088" y="-9595"/>
                  <a:ext cx="1261781" cy="685135"/>
                  <a:chOff x="8872817" y="-47211"/>
                  <a:chExt cx="1261781" cy="685135"/>
                </a:xfrm>
              </p:grpSpPr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1682C90F-0A91-AACC-F09C-F21A6D39E9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26706" y="331694"/>
                    <a:ext cx="407892" cy="3062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AD04FBB-D898-D49F-CC08-FF9DA489B21E}"/>
                      </a:ext>
                    </a:extLst>
                  </p:cNvPr>
                  <p:cNvSpPr txBox="1"/>
                  <p:nvPr/>
                </p:nvSpPr>
                <p:spPr>
                  <a:xfrm>
                    <a:off x="8872817" y="-47211"/>
                    <a:ext cx="105783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T</a:t>
                    </a:r>
                    <a:r>
                      <a:rPr lang="en-US" altLang="zh-CN" dirty="0"/>
                      <a:t>ungsten  Rod</a:t>
                    </a:r>
                    <a:endParaRPr lang="en-US" dirty="0"/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FAA9831-011B-17DC-1DCC-FDF33B2996BC}"/>
                    </a:ext>
                  </a:extLst>
                </p:cNvPr>
                <p:cNvGrpSpPr/>
                <p:nvPr/>
              </p:nvGrpSpPr>
              <p:grpSpPr>
                <a:xfrm>
                  <a:off x="10475259" y="827589"/>
                  <a:ext cx="1389529" cy="646331"/>
                  <a:chOff x="10587318" y="887629"/>
                  <a:chExt cx="1389529" cy="646331"/>
                </a:xfrm>
              </p:grpSpPr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0CA55A86-F4D0-0FF7-23D2-5CA75EB3F2A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587318" y="1120588"/>
                    <a:ext cx="484094" cy="20618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48A3362-0836-BC00-29D9-AA5E3EC7D88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9365" y="887629"/>
                    <a:ext cx="1147482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G</a:t>
                    </a:r>
                    <a:r>
                      <a:rPr lang="en-US" dirty="0"/>
                      <a:t>lass </a:t>
                    </a:r>
                  </a:p>
                  <a:p>
                    <a:pPr algn="ctr"/>
                    <a:r>
                      <a:rPr lang="en-US" dirty="0"/>
                      <a:t>Capillary</a:t>
                    </a:r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1B1019A-8D48-1640-B5F1-42C934B8C151}"/>
                    </a:ext>
                  </a:extLst>
                </p:cNvPr>
                <p:cNvGrpSpPr/>
                <p:nvPr/>
              </p:nvGrpSpPr>
              <p:grpSpPr>
                <a:xfrm>
                  <a:off x="8446990" y="699248"/>
                  <a:ext cx="2460813" cy="5012150"/>
                  <a:chOff x="8446990" y="699248"/>
                  <a:chExt cx="2460813" cy="5012150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C501A305-5342-EC24-F03B-06A02B87238D}"/>
                      </a:ext>
                    </a:extLst>
                  </p:cNvPr>
                  <p:cNvGrpSpPr/>
                  <p:nvPr/>
                </p:nvGrpSpPr>
                <p:grpSpPr>
                  <a:xfrm>
                    <a:off x="9652742" y="1906806"/>
                    <a:ext cx="1255061" cy="2592198"/>
                    <a:chOff x="9764802" y="1394999"/>
                    <a:chExt cx="1255061" cy="2472284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C6024180-642E-585B-63B9-4175C11F3C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64802" y="1860176"/>
                      <a:ext cx="1246095" cy="1541930"/>
                      <a:chOff x="1757081" y="2393576"/>
                      <a:chExt cx="1246095" cy="1541930"/>
                    </a:xfrm>
                  </p:grpSpPr>
                  <p:sp>
                    <p:nvSpPr>
                      <p:cNvPr id="32" name="Oval 31">
                        <a:extLst>
                          <a:ext uri="{FF2B5EF4-FFF2-40B4-BE49-F238E27FC236}">
                            <a16:creationId xmlns:a16="http://schemas.microsoft.com/office/drawing/2014/main" id="{ADF57720-173B-84A0-F485-A444CD9F79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6047" y="3585883"/>
                        <a:ext cx="1237129" cy="349623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98916057-FF82-4E53-2A09-BA9E4A4AFB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7081" y="2393576"/>
                        <a:ext cx="1237129" cy="349623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Oval 27">
                        <a:extLst>
                          <a:ext uri="{FF2B5EF4-FFF2-40B4-BE49-F238E27FC236}">
                            <a16:creationId xmlns:a16="http://schemas.microsoft.com/office/drawing/2014/main" id="{250677F2-7E91-1A12-8FA5-133FC8A51B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7082" y="2617694"/>
                        <a:ext cx="1237129" cy="349623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" name="Oval 28">
                        <a:extLst>
                          <a:ext uri="{FF2B5EF4-FFF2-40B4-BE49-F238E27FC236}">
                            <a16:creationId xmlns:a16="http://schemas.microsoft.com/office/drawing/2014/main" id="{DB8234D7-591E-8FB9-851A-2A65CA50C8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6047" y="2823882"/>
                        <a:ext cx="1237129" cy="349623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FE940865-B905-571C-5029-801B3F30A0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6047" y="3074894"/>
                        <a:ext cx="1237129" cy="349623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Oval 30">
                        <a:extLst>
                          <a:ext uri="{FF2B5EF4-FFF2-40B4-BE49-F238E27FC236}">
                            <a16:creationId xmlns:a16="http://schemas.microsoft.com/office/drawing/2014/main" id="{86AD9750-81E1-8BDC-CACF-32722FB1CE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7081" y="3334871"/>
                        <a:ext cx="1237129" cy="349623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0526433C-751C-34B5-9EDD-B05A5D0D9C61}"/>
                        </a:ext>
                      </a:extLst>
                    </p:cNvPr>
                    <p:cNvCxnSpPr>
                      <a:endCxn id="27" idx="2"/>
                    </p:cNvCxnSpPr>
                    <p:nvPr/>
                  </p:nvCxnSpPr>
                  <p:spPr>
                    <a:xfrm flipH="1">
                      <a:off x="9764802" y="1394999"/>
                      <a:ext cx="8966" cy="63998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4758E2F3-E6DC-AB51-6B3F-8F359080EEF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1010897" y="3227294"/>
                      <a:ext cx="8966" cy="63998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6122CE5-EB7E-A29E-F157-4E690B8C1B1E}"/>
                      </a:ext>
                    </a:extLst>
                  </p:cNvPr>
                  <p:cNvGrpSpPr/>
                  <p:nvPr/>
                </p:nvGrpSpPr>
                <p:grpSpPr>
                  <a:xfrm>
                    <a:off x="10098738" y="699248"/>
                    <a:ext cx="363071" cy="4391780"/>
                    <a:chOff x="10206315" y="248911"/>
                    <a:chExt cx="363071" cy="4188618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0A4592A7-F114-4B08-7399-D16C9BC140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13894" y="248911"/>
                      <a:ext cx="161363" cy="2702859"/>
                      <a:chOff x="8202706" y="806824"/>
                      <a:chExt cx="336176" cy="3805518"/>
                    </a:xfrm>
                  </p:grpSpPr>
                  <p:sp>
                    <p:nvSpPr>
                      <p:cNvPr id="5" name="Rectangle 4">
                        <a:extLst>
                          <a:ext uri="{FF2B5EF4-FFF2-40B4-BE49-F238E27FC236}">
                            <a16:creationId xmlns:a16="http://schemas.microsoft.com/office/drawing/2014/main" id="{CD13C6E2-007D-B70F-FDD2-DC08CBDCBA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02706" y="806824"/>
                        <a:ext cx="336176" cy="3227294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Isosceles Triangle 5">
                        <a:extLst>
                          <a:ext uri="{FF2B5EF4-FFF2-40B4-BE49-F238E27FC236}">
                            <a16:creationId xmlns:a16="http://schemas.microsoft.com/office/drawing/2014/main" id="{B1DF7864-79D8-DFCC-FC02-C9BFC56B624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202706" y="4034118"/>
                        <a:ext cx="336176" cy="578224"/>
                      </a:xfrm>
                      <a:prstGeom prst="triangle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1" name="Cylinder 10">
                      <a:extLst>
                        <a:ext uri="{FF2B5EF4-FFF2-40B4-BE49-F238E27FC236}">
                          <a16:creationId xmlns:a16="http://schemas.microsoft.com/office/drawing/2014/main" id="{F5801B3E-B658-B740-6287-3EABB3B8061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06315" y="726141"/>
                      <a:ext cx="363071" cy="3711388"/>
                    </a:xfrm>
                    <a:prstGeom prst="can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0D4D1799-576F-ECAB-374A-57E87682384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394575" y="2951770"/>
                      <a:ext cx="0" cy="393193"/>
                    </a:xfrm>
                    <a:prstGeom prst="line">
                      <a:avLst/>
                    </a:prstGeom>
                    <a:ln w="28575"/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6" name="Arrow: Bent 45">
                    <a:extLst>
                      <a:ext uri="{FF2B5EF4-FFF2-40B4-BE49-F238E27FC236}">
                        <a16:creationId xmlns:a16="http://schemas.microsoft.com/office/drawing/2014/main" id="{DE9B6BDB-B64E-F52E-D564-1D99A61F2C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04730" y="5040368"/>
                    <a:ext cx="1757079" cy="671030"/>
                  </a:xfrm>
                  <a:prstGeom prst="bentArrow">
                    <a:avLst>
                      <a:gd name="adj1" fmla="val 54190"/>
                      <a:gd name="adj2" fmla="val 50000"/>
                      <a:gd name="adj3" fmla="val 25000"/>
                      <a:gd name="adj4" fmla="val 43750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0BF53182-70DA-8BF0-AD16-82E706584D11}"/>
                      </a:ext>
                    </a:extLst>
                  </p:cNvPr>
                  <p:cNvGrpSpPr/>
                  <p:nvPr/>
                </p:nvGrpSpPr>
                <p:grpSpPr>
                  <a:xfrm>
                    <a:off x="8446990" y="3572716"/>
                    <a:ext cx="1824316" cy="646331"/>
                    <a:chOff x="8446990" y="3572716"/>
                    <a:chExt cx="1824316" cy="646331"/>
                  </a:xfrm>
                </p:grpSpPr>
                <p:cxnSp>
                  <p:nvCxnSpPr>
                    <p:cNvPr id="70" name="Straight Arrow Connector 69">
                      <a:extLst>
                        <a:ext uri="{FF2B5EF4-FFF2-40B4-BE49-F238E27FC236}">
                          <a16:creationId xmlns:a16="http://schemas.microsoft.com/office/drawing/2014/main" id="{086DED1D-EADE-675C-F1D4-D29C4D92159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9323850" y="3827973"/>
                      <a:ext cx="947456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66805C6-D438-A32A-3AFB-DAAC8631B9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46990" y="3572716"/>
                      <a:ext cx="112058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Gold Nanowire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909656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A38A35-38D3-6DCA-9BCA-A7664E957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8162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3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93E9-003E-5693-1F24-DB560017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99294" cy="588029"/>
          </a:xfrm>
        </p:spPr>
        <p:txBody>
          <a:bodyPr>
            <a:normAutofit fontScale="90000"/>
          </a:bodyPr>
          <a:lstStyle/>
          <a:p>
            <a:r>
              <a:rPr lang="en-US" dirty="0"/>
              <a:t>Cyclic Voltammetry Measurement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F2667-B46D-2139-0D3E-A1993B08E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" t="5730" r="5882" b="2854"/>
          <a:stretch/>
        </p:blipFill>
        <p:spPr>
          <a:xfrm rot="5400000">
            <a:off x="-544607" y="1355914"/>
            <a:ext cx="5979459" cy="470198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F5F321F-BFA2-23E9-3F9A-5A5B6BD40B81}"/>
              </a:ext>
            </a:extLst>
          </p:cNvPr>
          <p:cNvGrpSpPr/>
          <p:nvPr/>
        </p:nvGrpSpPr>
        <p:grpSpPr>
          <a:xfrm>
            <a:off x="9009529" y="977713"/>
            <a:ext cx="2743198" cy="5136215"/>
            <a:chOff x="9197787" y="1465730"/>
            <a:chExt cx="2743198" cy="4902572"/>
          </a:xfrm>
        </p:grpSpPr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2883C2CD-1123-ABC8-5276-CC9F6E9FA4FF}"/>
                </a:ext>
              </a:extLst>
            </p:cNvPr>
            <p:cNvSpPr/>
            <p:nvPr/>
          </p:nvSpPr>
          <p:spPr>
            <a:xfrm>
              <a:off x="9197787" y="3194796"/>
              <a:ext cx="2743198" cy="3173506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CuSo</a:t>
              </a:r>
              <a:r>
                <a:rPr lang="en-US" sz="1200" dirty="0"/>
                <a:t>4</a:t>
              </a:r>
              <a:r>
                <a:rPr lang="en-US" dirty="0"/>
                <a:t>+H</a:t>
              </a:r>
              <a:r>
                <a:rPr lang="en-US" sz="1200" dirty="0"/>
                <a:t>2</a:t>
              </a:r>
              <a:r>
                <a:rPr lang="en-US" dirty="0"/>
                <a:t>SO</a:t>
              </a:r>
              <a:r>
                <a:rPr lang="en-US" sz="1200" dirty="0"/>
                <a:t>4</a:t>
              </a:r>
            </a:p>
            <a:p>
              <a:pPr algn="ctr"/>
              <a:r>
                <a:rPr lang="en-US" dirty="0"/>
                <a:t>Solution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4344A2-3CFF-686C-BD3E-AE57AD63D1ED}"/>
                </a:ext>
              </a:extLst>
            </p:cNvPr>
            <p:cNvSpPr/>
            <p:nvPr/>
          </p:nvSpPr>
          <p:spPr>
            <a:xfrm rot="5400000">
              <a:off x="9054912" y="4439211"/>
              <a:ext cx="1118346" cy="3753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Working</a:t>
              </a:r>
              <a:r>
                <a:rPr lang="en-US" dirty="0"/>
                <a:t> 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F618B1E-B7D8-B8FA-E850-8E31B8140559}"/>
                </a:ext>
              </a:extLst>
            </p:cNvPr>
            <p:cNvSpPr/>
            <p:nvPr/>
          </p:nvSpPr>
          <p:spPr>
            <a:xfrm>
              <a:off x="9426387" y="1465730"/>
              <a:ext cx="2277035" cy="12998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Dstat</a:t>
              </a:r>
              <a:r>
                <a:rPr lang="en-US" dirty="0"/>
                <a:t> Potential State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69A6E7-F919-55F1-783E-84B0357867CD}"/>
                </a:ext>
              </a:extLst>
            </p:cNvPr>
            <p:cNvCxnSpPr>
              <a:cxnSpLocks/>
            </p:cNvCxnSpPr>
            <p:nvPr/>
          </p:nvCxnSpPr>
          <p:spPr>
            <a:xfrm>
              <a:off x="10598521" y="2765612"/>
              <a:ext cx="0" cy="173915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324EEC-11C8-00CB-26D1-856AE6A36BCD}"/>
                </a:ext>
              </a:extLst>
            </p:cNvPr>
            <p:cNvCxnSpPr>
              <a:cxnSpLocks/>
            </p:cNvCxnSpPr>
            <p:nvPr/>
          </p:nvCxnSpPr>
          <p:spPr>
            <a:xfrm>
              <a:off x="11519647" y="2765613"/>
              <a:ext cx="0" cy="14567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9D33FB-38BC-26ED-A29F-62C7C309AB96}"/>
                </a:ext>
              </a:extLst>
            </p:cNvPr>
            <p:cNvCxnSpPr>
              <a:cxnSpLocks/>
            </p:cNvCxnSpPr>
            <p:nvPr/>
          </p:nvCxnSpPr>
          <p:spPr>
            <a:xfrm>
              <a:off x="9610164" y="2765613"/>
              <a:ext cx="0" cy="12998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B7EC140-EE05-7556-4B7C-D5EFB1D59023}"/>
                </a:ext>
              </a:extLst>
            </p:cNvPr>
            <p:cNvSpPr/>
            <p:nvPr/>
          </p:nvSpPr>
          <p:spPr>
            <a:xfrm rot="5400000">
              <a:off x="10039348" y="4876238"/>
              <a:ext cx="1118346" cy="3753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Reference</a:t>
              </a:r>
              <a:r>
                <a:rPr lang="en-US" dirty="0"/>
                <a:t>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FC25AD-32E1-0209-C709-042388275918}"/>
                </a:ext>
              </a:extLst>
            </p:cNvPr>
            <p:cNvSpPr/>
            <p:nvPr/>
          </p:nvSpPr>
          <p:spPr>
            <a:xfrm rot="5400000">
              <a:off x="10960474" y="4593851"/>
              <a:ext cx="1118346" cy="3753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Counter</a:t>
              </a:r>
              <a:r>
                <a:rPr lang="en-US" dirty="0"/>
                <a:t> 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6D70024-B6EA-BCC6-CAB6-CAF5EC84C697}"/>
              </a:ext>
            </a:extLst>
          </p:cNvPr>
          <p:cNvSpPr txBox="1"/>
          <p:nvPr/>
        </p:nvSpPr>
        <p:spPr>
          <a:xfrm>
            <a:off x="5089999" y="1312614"/>
            <a:ext cx="352116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electrodes system was widely used in cyclic voltammetry measurement.</a:t>
            </a:r>
          </a:p>
          <a:p>
            <a:endParaRPr lang="en-US" dirty="0"/>
          </a:p>
          <a:p>
            <a:r>
              <a:rPr lang="en-US" dirty="0"/>
              <a:t>By measuring voltage and current, a stable curve can be get and used to analyze the reaction information.</a:t>
            </a:r>
          </a:p>
          <a:p>
            <a:endParaRPr lang="en-US" dirty="0"/>
          </a:p>
          <a:p>
            <a:r>
              <a:rPr lang="en-US" dirty="0"/>
              <a:t>Solution: 0.1moml/L H</a:t>
            </a:r>
            <a:r>
              <a:rPr lang="en-US" sz="1200" dirty="0"/>
              <a:t>2</a:t>
            </a:r>
            <a:r>
              <a:rPr lang="en-US" dirty="0"/>
              <a:t>SO</a:t>
            </a:r>
            <a:r>
              <a:rPr lang="en-US" sz="1200" dirty="0"/>
              <a:t>4</a:t>
            </a:r>
            <a:r>
              <a:rPr lang="en-US" dirty="0"/>
              <a:t> + 0.5 mol/L CuSO</a:t>
            </a:r>
            <a:r>
              <a:rPr lang="en-US" sz="1200" dirty="0"/>
              <a:t>4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Working electrode: Gold nanowire.</a:t>
            </a:r>
          </a:p>
          <a:p>
            <a:r>
              <a:rPr lang="en-US" dirty="0"/>
              <a:t>Reference electrode:  Ag/AgCl reference electrode.</a:t>
            </a:r>
          </a:p>
          <a:p>
            <a:r>
              <a:rPr lang="en-US" dirty="0"/>
              <a:t>Counter electrode: Platinum Rod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4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692F6-8B6B-B533-BD16-25EE00173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" y="735106"/>
            <a:ext cx="6995766" cy="4915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F3C72A-CA99-3DB6-8CC6-70CD39F84DFA}"/>
                  </a:ext>
                </a:extLst>
              </p:cNvPr>
              <p:cNvSpPr txBox="1"/>
              <p:nvPr/>
            </p:nvSpPr>
            <p:spPr>
              <a:xfrm>
                <a:off x="8005482" y="726141"/>
                <a:ext cx="3263153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oxidation peak: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𝐶𝑢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reduction peak: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F3C72A-CA99-3DB6-8CC6-70CD39F84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482" y="726141"/>
                <a:ext cx="3263153" cy="1500988"/>
              </a:xfrm>
              <a:prstGeom prst="rect">
                <a:avLst/>
              </a:prstGeom>
              <a:blipFill>
                <a:blip r:embed="rId3"/>
                <a:stretch>
                  <a:fillRect l="-1493" t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523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110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New Method Setup</vt:lpstr>
      <vt:lpstr>PowerPoint Presentation</vt:lpstr>
      <vt:lpstr>Cyclic Voltammetry Measurement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Method Setup</dc:title>
  <dc:creator>刘 超</dc:creator>
  <cp:lastModifiedBy>刘 超</cp:lastModifiedBy>
  <cp:revision>6</cp:revision>
  <dcterms:created xsi:type="dcterms:W3CDTF">2022-05-09T20:40:33Z</dcterms:created>
  <dcterms:modified xsi:type="dcterms:W3CDTF">2022-05-10T01:48:03Z</dcterms:modified>
</cp:coreProperties>
</file>